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2" r:id="rId3"/>
    <p:sldId id="263" r:id="rId4"/>
    <p:sldId id="265" r:id="rId5"/>
    <p:sldId id="264" r:id="rId6"/>
    <p:sldId id="315" r:id="rId7"/>
    <p:sldId id="258" r:id="rId8"/>
    <p:sldId id="259" r:id="rId9"/>
    <p:sldId id="260" r:id="rId10"/>
    <p:sldId id="314" r:id="rId11"/>
    <p:sldId id="26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6" r:id="rId28"/>
    <p:sldId id="303" r:id="rId29"/>
    <p:sldId id="304" r:id="rId30"/>
    <p:sldId id="302" r:id="rId31"/>
    <p:sldId id="316" r:id="rId32"/>
    <p:sldId id="317" r:id="rId33"/>
    <p:sldId id="318" r:id="rId34"/>
    <p:sldId id="319" r:id="rId35"/>
    <p:sldId id="28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F3EAAD-547D-4D04-8F5C-E9FE9DBBB2A3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C197670-4D7B-4F2A-BE1A-08CA1A39E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akizobreli.ru/izobreteniya-leonardo-da-vinchi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aked-science.ru/article/history/leonardo-da-vinchi-velichayshie" TargetMode="External"/><Relationship Id="rId2" Type="http://schemas.openxmlformats.org/officeDocument/2006/relationships/hyperlink" Target="https://ethnomir.ru/articles/izobreteniya-velikogo-leonardo-da-vinchi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tchive.ru/leonardodavinci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6323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Проект: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3200" b="1" i="1" dirty="0" smtClean="0">
                <a:solidFill>
                  <a:schemeClr val="accent1"/>
                </a:solidFill>
              </a:rPr>
              <a:t>«Изобретения Леонардо да Винчи миф или реальность»</a:t>
            </a:r>
            <a:br>
              <a:rPr lang="ru-RU" sz="32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 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 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 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Автор проекта: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Ларионов Иван,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		6а класс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Руководитель: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err="1" smtClean="0">
                <a:solidFill>
                  <a:schemeClr val="accent1"/>
                </a:solidFill>
              </a:rPr>
              <a:t>Трубникова</a:t>
            </a:r>
            <a:r>
              <a:rPr lang="ru-RU" sz="2400" b="1" i="1" dirty="0" smtClean="0">
                <a:solidFill>
                  <a:schemeClr val="accent1"/>
                </a:solidFill>
              </a:rPr>
              <a:t> Татьяна Григорьевна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 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 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 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Озерск 2018-2019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</a:rPr>
              <a:t>Теоретическая часть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70648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</a:rPr>
              <a:t>Впоследствии  Леонардо да Винчи создаёт такие произведения профессиональной деятельности: </a:t>
            </a:r>
            <a:br>
              <a:rPr lang="ru-RU" sz="2800" b="1" i="1" dirty="0" smtClean="0">
                <a:solidFill>
                  <a:schemeClr val="accent1"/>
                </a:solidFill>
              </a:rPr>
            </a:br>
            <a:r>
              <a:rPr lang="ru-RU" sz="2800" i="1" dirty="0" smtClean="0">
                <a:solidFill>
                  <a:schemeClr val="accent1"/>
                </a:solidFill>
              </a:rPr>
              <a:t>«Вертолёт»</a:t>
            </a:r>
            <a:endParaRPr lang="ru-RU" sz="2800" i="1" dirty="0">
              <a:solidFill>
                <a:schemeClr val="accent1"/>
              </a:solidFill>
            </a:endParaRPr>
          </a:p>
        </p:txBody>
      </p:sp>
      <p:pic>
        <p:nvPicPr>
          <p:cNvPr id="26626" name="Picture 2" descr="https://rostec.ru/content/files/helicop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33670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«Самолёт»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https://i.pinimg.com/originals/1a/30/b8/1a30b871d7acd57679c4fb88e77379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6705600" cy="377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«Парашют»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http://1.bp.blogspot.com/-GeV9xNpft4Y/Vd_HqHWzx4I/AAAAAAAACao/fxjskJ07QWU/s1600/parachu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556792"/>
            <a:ext cx="6552729" cy="4914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</a:rPr>
              <a:t>«Кран» 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12290" name="Picture 2" descr="http://6e20.it/data/images/zoom/5b41321973d8e978836aa446c527c5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13285"/>
            <a:ext cx="6336704" cy="5188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«Молоточная система»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266" name="Picture 2" descr="https://img-fotki.yandex.ru/get/9171/233460605.90/0_100d37_9473eaf9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7457317" cy="42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«Экскаватор»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http://promzona.uz/upload/medialibrary/47c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667500" cy="502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4042792" cy="19305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hlinkClick r:id="rId2"/>
              </a:rPr>
              <a:t> </a:t>
            </a:r>
            <a:r>
              <a:rPr lang="ru-RU" i="1" dirty="0" smtClean="0">
                <a:solidFill>
                  <a:schemeClr val="accent1"/>
                </a:solidFill>
              </a:rPr>
              <a:t>«Винтовая лестница»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http://cache.photosight.ru/img/3/2a8/3720500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12676"/>
            <a:ext cx="4042420" cy="606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«Здание-лабиринт»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https://i.pinimg.com/736x/d3/c0/f0/d3c0f0eeeb50f5499e80feaabb6db7a1--michelangelo-stairc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5112568" cy="497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«Поворотный мост»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http://www.leonardodavincisinventions.com/wp-content/uploads/2012/03/leonardo-da-vincis-swing-bridge-model-1024x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344816" cy="504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 1466 Леонардо да Винчи поступает в мастерскую Верроккьо подмастерьем художника во Флоренции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8434" name="Picture 2" descr="http://itd1.mycdn.me/image?id=852733808483&amp;t=20&amp;plc=WEB&amp;tkn=*3uhsxFpOXbuNXlZJCkgojK8kW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696744" cy="502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«Самоподдерживающийся мост»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https://4.bp.blogspot.com/-Y1-bAL7Eiko/V4AVydWafkI/AAAAAAAAxrw/uZnlhxBaK98k1qRVar6QgXLp9_j2F_orwCKgB/s1600/P1160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381875" cy="4714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«Подвесной мост»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https://azbyka.ru/forum/data/attachments/6/6881-431cd8362512a2ec5a750f4931d77d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191250" cy="468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«Мост для турецкого султана»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farm5.static.flickr.com/4133/5087175700_dfcbeb88b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766124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«Город будущего»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://cdn01.ru/files/users/images/62/34/6234ae8118ee2a0f10045a5aeccd41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57915" cy="4901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«Гигантский арбалет»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www.universalleonardo.org/media/100/0/209_ca149r_01bales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340768"/>
            <a:ext cx="496855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«Паровая пушка»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30" name="Picture 6" descr="https://s3.amazonaws.com/s3.timetoast.com/public/uploads/photos/6322741/Z0055773.jpg?1477358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426146" cy="4687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«Вечный двигатель не оправдавший себя»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0178" name="Picture 2" descr="https://avatars.mds.yandex.net/get-zen_doc/197997/pub_5b6842b5505f6500a95d64ef_5b6842d0505f6500a95d64f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200800" cy="5040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200255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/>
                </a:solidFill>
              </a:rPr>
              <a:t>Сначала я нашёл чертежи и представил как будет выглядеть танк …</a:t>
            </a:r>
            <a:endParaRPr lang="ru-RU" sz="3600" i="1" dirty="0">
              <a:solidFill>
                <a:schemeClr val="accent1"/>
              </a:solidFill>
            </a:endParaRPr>
          </a:p>
        </p:txBody>
      </p:sp>
      <p:pic>
        <p:nvPicPr>
          <p:cNvPr id="51204" name="Picture 4" descr="https://4.bp.blogspot.com/-5ptrsZB_Kk0/WCxOuXIZh9I/AAAAAAAAHZw/6aWLCh3ILH4lYx7xLj1pWLUfikQwj0tdQCLcB/s1600/davinci%2Barmor%2Bc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71" y="2564904"/>
            <a:ext cx="8648836" cy="3628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80920" cy="322668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1"/>
                </a:solidFill>
              </a:rPr>
              <a:t>Но как оказалось позже у танка была очень трудная форма, достижение которой отняли много времени сил и попыток из-за не очень подходящего материала</a:t>
            </a:r>
            <a:endParaRPr lang="ru-RU" sz="36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470648" cy="295232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3399"/>
                </a:solidFill>
              </a:rPr>
              <a:t>В итоге у меня получился такой</a:t>
            </a:r>
            <a:br>
              <a:rPr lang="ru-RU" sz="3600" i="1" dirty="0" smtClean="0">
                <a:solidFill>
                  <a:srgbClr val="FF3399"/>
                </a:solidFill>
              </a:rPr>
            </a:br>
            <a:r>
              <a:rPr lang="ru-RU" sz="3600" i="1" dirty="0" smtClean="0">
                <a:solidFill>
                  <a:srgbClr val="FF3399"/>
                </a:solidFill>
              </a:rPr>
              <a:t>танк. Я согласен,</a:t>
            </a:r>
            <a:br>
              <a:rPr lang="ru-RU" sz="3600" i="1" dirty="0" smtClean="0">
                <a:solidFill>
                  <a:srgbClr val="FF3399"/>
                </a:solidFill>
              </a:rPr>
            </a:br>
            <a:r>
              <a:rPr lang="ru-RU" sz="3600" i="1" dirty="0" smtClean="0">
                <a:solidFill>
                  <a:srgbClr val="FF3399"/>
                </a:solidFill>
              </a:rPr>
              <a:t>у меня есть </a:t>
            </a:r>
            <a:br>
              <a:rPr lang="ru-RU" sz="3600" i="1" dirty="0" smtClean="0">
                <a:solidFill>
                  <a:srgbClr val="FF3399"/>
                </a:solidFill>
              </a:rPr>
            </a:br>
            <a:r>
              <a:rPr lang="ru-RU" sz="3600" i="1" dirty="0" smtClean="0">
                <a:solidFill>
                  <a:srgbClr val="FF3399"/>
                </a:solidFill>
              </a:rPr>
              <a:t>недочёты и всё</a:t>
            </a:r>
            <a:br>
              <a:rPr lang="ru-RU" sz="3600" i="1" dirty="0" smtClean="0">
                <a:solidFill>
                  <a:srgbClr val="FF3399"/>
                </a:solidFill>
              </a:rPr>
            </a:br>
            <a:r>
              <a:rPr lang="ru-RU" sz="3600" i="1" dirty="0" smtClean="0">
                <a:solidFill>
                  <a:srgbClr val="FF3399"/>
                </a:solidFill>
              </a:rPr>
              <a:t>же, я считаю,</a:t>
            </a:r>
            <a:br>
              <a:rPr lang="ru-RU" sz="3600" i="1" dirty="0" smtClean="0">
                <a:solidFill>
                  <a:srgbClr val="FF3399"/>
                </a:solidFill>
              </a:rPr>
            </a:br>
            <a:r>
              <a:rPr lang="ru-RU" sz="3600" i="1" dirty="0" smtClean="0">
                <a:solidFill>
                  <a:srgbClr val="FF3399"/>
                </a:solidFill>
              </a:rPr>
              <a:t>что достиг </a:t>
            </a:r>
            <a:br>
              <a:rPr lang="ru-RU" sz="3600" i="1" dirty="0" smtClean="0">
                <a:solidFill>
                  <a:srgbClr val="FF3399"/>
                </a:solidFill>
              </a:rPr>
            </a:br>
            <a:r>
              <a:rPr lang="ru-RU" sz="3600" i="1" dirty="0" smtClean="0">
                <a:solidFill>
                  <a:srgbClr val="FF3399"/>
                </a:solidFill>
              </a:rPr>
              <a:t>своей </a:t>
            </a:r>
            <a:br>
              <a:rPr lang="ru-RU" sz="3600" i="1" dirty="0" smtClean="0">
                <a:solidFill>
                  <a:srgbClr val="FF3399"/>
                </a:solidFill>
              </a:rPr>
            </a:br>
            <a:r>
              <a:rPr lang="ru-RU" sz="3600" i="1" dirty="0" smtClean="0">
                <a:solidFill>
                  <a:srgbClr val="FF3399"/>
                </a:solidFill>
              </a:rPr>
              <a:t>задачи </a:t>
            </a:r>
            <a:r>
              <a:rPr lang="ru-RU" sz="3600" i="1" dirty="0" smtClean="0">
                <a:solidFill>
                  <a:srgbClr val="00B050"/>
                </a:solidFill>
              </a:rPr>
              <a:t/>
            </a:r>
            <a:br>
              <a:rPr lang="ru-RU" sz="3600" i="1" dirty="0" smtClean="0">
                <a:solidFill>
                  <a:srgbClr val="00B050"/>
                </a:solidFill>
              </a:rPr>
            </a:br>
            <a:r>
              <a:rPr lang="ru-RU" sz="3600" i="1" dirty="0" smtClean="0">
                <a:solidFill>
                  <a:srgbClr val="00B050"/>
                </a:solidFill>
              </a:rPr>
              <a:t>  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20190426_080107.jpg"/>
          <p:cNvPicPr/>
          <p:nvPr/>
        </p:nvPicPr>
        <p:blipFill>
          <a:blip r:embed="rId2" cstate="print"/>
          <a:srcRect l="20713" t="14636" r="20078" b="9177"/>
          <a:stretch>
            <a:fillRect/>
          </a:stretch>
        </p:blipFill>
        <p:spPr>
          <a:xfrm rot="5400000">
            <a:off x="5571171" y="1637741"/>
            <a:ext cx="390631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49" name="Picture 1" descr="C:\Users\Админ\Desktop\20190426_075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67833" y="3637025"/>
            <a:ext cx="3584397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Мастерская </a:t>
            </a:r>
            <a:r>
              <a:rPr lang="ru-RU" sz="4800" dirty="0" smtClean="0">
                <a:solidFill>
                  <a:schemeClr val="accent1"/>
                </a:solidFill>
              </a:rPr>
              <a:t> Верроккьо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9698" name="Picture 2" descr="https://avatars.mds.yandex.net/get-pdb/33827/4c7e16e8-0645-4363-a585-7d491035857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768752" cy="507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32" y="233264"/>
            <a:ext cx="8604448" cy="6076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Заключение: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Изучив литературу, работая над макетом танка, я пришел к выводу, что Леонардо да Винчи имел способность очень просто, доступно отобразить и схематично передать на своих чертежах  сложный замысел конструкции своих изобретений.  Он был еще и гениальным архитектором. Это становится понятно, когда собираешь модели  его изобретений сам.</a:t>
            </a:r>
            <a:br>
              <a:rPr lang="ru-RU" sz="2400" dirty="0" smtClean="0"/>
            </a:br>
            <a:r>
              <a:rPr lang="ru-RU" sz="2400" dirty="0" smtClean="0"/>
              <a:t>	Конструкторские навыки да Винчи намного опередили свое время. Если бы они были воплощены в реальных изобретениях, кто знает, может быть, революция в мире техники случилась бы куда раньше. С другой стороны, многие из эскизов да Винчи невозможно было реализовать с помощью инструментов 15-16 века. </a:t>
            </a:r>
            <a:endParaRPr lang="ru-RU" sz="23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9698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</a:t>
            </a:r>
            <a:r>
              <a:rPr lang="ru-RU" sz="2400" dirty="0" smtClean="0"/>
              <a:t>Зато в 21 веке многие инженеры с удовольствием принялись за реализацию проектов Леонардо да Винчи и выяснили, что те действительно работают. И работали бы, если бы Леонардо да Винчи смог их реализовать.</a:t>
            </a:r>
            <a:br>
              <a:rPr lang="ru-RU" sz="2400" dirty="0" smtClean="0"/>
            </a:br>
            <a:r>
              <a:rPr lang="ru-RU" sz="2400" dirty="0" smtClean="0"/>
              <a:t>	Знакомясь с наследием Леонардо да Винчи, становится понятно, что инженерных изобретений у него много и они действительно работают. Леонардо да Винчи дал немало технических идей, которые реализовали его потомки. А некоторые идеи, возможно, ждут своей реализации. Следовательно, изобретения Леонардо да Винчи не миф, а реальность.</a:t>
            </a:r>
            <a:br>
              <a:rPr lang="ru-RU" sz="2400" dirty="0" smtClean="0"/>
            </a:br>
            <a:r>
              <a:rPr lang="ru-RU" sz="2400" dirty="0" smtClean="0"/>
              <a:t>	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858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 Работая над проектом,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 я научился работать с литературой и анализировать её, составлять чертежи, производить расчеты, конструировать. 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	  Считаю, что мой проект может быть интересен для учащихся на уроках истории, мировой художественной культуры, технологии, внеурочной деятельности.</a:t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Список литературы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1. Алферова М. Леонардо да Винчи. Настоящая история гения, М. , 2008.</a:t>
            </a:r>
            <a:br>
              <a:rPr lang="ru-RU" sz="2400" dirty="0" smtClean="0"/>
            </a:br>
            <a:r>
              <a:rPr lang="ru-RU" sz="2400" dirty="0" smtClean="0"/>
              <a:t>2. Жизнь Леонардо да Винчи — телевизионный мини-сериал режиссёра </a:t>
            </a:r>
            <a:r>
              <a:rPr lang="ru-RU" sz="2400" dirty="0" err="1" smtClean="0"/>
              <a:t>Ренато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Кастеллани</a:t>
            </a:r>
            <a:r>
              <a:rPr lang="ru-RU" sz="2400" dirty="0" smtClean="0"/>
              <a:t>, получивший награду «Золотой глобус» в 1973 году. Впервые выпущен на экран телекомпанией RAI в 1971 году, в США издан CBS </a:t>
            </a:r>
            <a:r>
              <a:rPr lang="ru-RU" sz="2400" dirty="0" err="1" smtClean="0"/>
              <a:t>Broadcasting</a:t>
            </a:r>
            <a:r>
              <a:rPr lang="ru-RU" sz="2400" dirty="0" smtClean="0"/>
              <a:t> </a:t>
            </a:r>
            <a:r>
              <a:rPr lang="ru-RU" sz="2400" dirty="0" err="1" smtClean="0"/>
              <a:t>Inc</a:t>
            </a:r>
            <a:r>
              <a:rPr lang="ru-RU" sz="2400" dirty="0" smtClean="0"/>
              <a:t>. По его мотивам создана одноимённая книга.</a:t>
            </a:r>
            <a:br>
              <a:rPr lang="ru-RU" sz="2400" dirty="0" smtClean="0"/>
            </a:br>
            <a:r>
              <a:rPr lang="ru-RU" sz="2400" dirty="0" smtClean="0"/>
              <a:t>3. Машины Леонардо да Винчи. Тайны и изобретения в рукописях ученого, М. , 2014</a:t>
            </a:r>
            <a:br>
              <a:rPr lang="ru-RU" sz="2400" dirty="0" smtClean="0"/>
            </a:br>
            <a:r>
              <a:rPr lang="ru-RU" sz="2400" dirty="0" smtClean="0"/>
              <a:t>4. Непомнящий Н. Леонардо да Винчи. Опередивший время, М. , 2004</a:t>
            </a:r>
            <a:br>
              <a:rPr lang="ru-RU" sz="2400" dirty="0" smtClean="0"/>
            </a:br>
            <a:r>
              <a:rPr lang="ru-RU" sz="2400" dirty="0" smtClean="0"/>
              <a:t> 5. </a:t>
            </a:r>
            <a:r>
              <a:rPr lang="ru-RU" sz="2400" dirty="0" err="1" smtClean="0"/>
              <a:t>Рымаренко</a:t>
            </a:r>
            <a:r>
              <a:rPr lang="ru-RU" sz="2400" dirty="0" smtClean="0"/>
              <a:t> О. Леонардо да Винчи. Жизнь и открытия, С-П., 2001.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764704"/>
            <a:ext cx="9540552" cy="532859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Интернет ресурсы</a:t>
            </a:r>
            <a:br>
              <a:rPr lang="ru-RU" sz="2400" dirty="0" smtClean="0"/>
            </a:br>
            <a:r>
              <a:rPr lang="ru-RU" sz="2400" dirty="0" smtClean="0"/>
              <a:t>- http://kakizobreli.ru/izobreteniya-leonardo-da-vinchi/</a:t>
            </a:r>
            <a:br>
              <a:rPr lang="ru-RU" sz="2400" dirty="0" smtClean="0"/>
            </a:br>
            <a:r>
              <a:rPr lang="ru-RU" sz="2400" dirty="0" smtClean="0"/>
              <a:t>https://sites.google.com/site/leonardo123vinchi/biografia/ziznennyj-put-leonardo-da-vinci</a:t>
            </a:r>
            <a:br>
              <a:rPr lang="ru-RU" sz="2400" dirty="0" smtClean="0"/>
            </a:br>
            <a:r>
              <a:rPr lang="ru-RU" sz="2400" dirty="0" smtClean="0"/>
              <a:t>- http://rushist.com/index.php/world-art/2287-leonardo-da-vinchi-biografiya</a:t>
            </a:r>
            <a:br>
              <a:rPr lang="ru-RU" sz="2400" dirty="0" smtClean="0"/>
            </a:br>
            <a:r>
              <a:rPr lang="ru-RU" sz="2400" dirty="0" smtClean="0"/>
              <a:t>77https://ru.wikipedia.org/wiki/%D0%9B%D0%B5%D0%BE%D0%BD%D0%B0%D1%80%D0%B4%D0%BE_%D0%B4%D0%B0_%D0%92%D0%B8%D0%BD%D1%87%D0%B8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u="sng" dirty="0" smtClean="0">
                <a:hlinkClick r:id="rId2"/>
              </a:rPr>
              <a:t>https://ethnomir.ru/articles/izobreteniya-velikogo-leonardo-da-vinchi/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научно-популярный портал </a:t>
            </a:r>
            <a:r>
              <a:rPr lang="ru-RU" sz="2400" dirty="0" err="1" smtClean="0">
                <a:hlinkClick r:id="rId3"/>
              </a:rPr>
              <a:t>Naked</a:t>
            </a:r>
            <a:r>
              <a:rPr lang="ru-RU" sz="2400" dirty="0" smtClean="0">
                <a:hlinkClick r:id="rId3"/>
              </a:rPr>
              <a:t> </a:t>
            </a:r>
            <a:r>
              <a:rPr lang="ru-RU" sz="2400" dirty="0" err="1" smtClean="0">
                <a:hlinkClick r:id="rId3"/>
              </a:rPr>
              <a:t>Science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 </a:t>
            </a:r>
            <a:r>
              <a:rPr lang="ru-RU" sz="2400" u="sng" dirty="0" smtClean="0">
                <a:hlinkClick r:id="rId4"/>
              </a:rPr>
              <a:t>https://artchive.ru/leonardodavinci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https://inosmi.ru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3399"/>
                </a:solidFill>
              </a:rPr>
              <a:t>Спасибо за внимание !</a:t>
            </a:r>
            <a:endParaRPr lang="ru-RU" i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2780928"/>
            <a:ext cx="3456384" cy="1363608"/>
          </a:xfrm>
        </p:spPr>
        <p:txBody>
          <a:bodyPr>
            <a:noAutofit/>
          </a:bodyPr>
          <a:lstStyle/>
          <a:p>
            <a:r>
              <a:rPr lang="ru-RU" sz="3800" i="1" dirty="0" smtClean="0">
                <a:solidFill>
                  <a:schemeClr val="accent1"/>
                </a:solidFill>
              </a:rPr>
              <a:t>Так выглядел Леонардо да Винчи когда закончил обучение у Верроккьо </a:t>
            </a:r>
            <a:endParaRPr lang="ru-RU" sz="3800" i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http://1.bp.blogspot.com/-OFaH6fyPBMc/Vo0efjlbTKI/AAAAAAAIs24/CWArkFpVdTg/s1600/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5004048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Так выглядят эти места сейчас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https://i1.wp.com/gurumustsee.ru/wp-content/uploads/2018/10/Bazilika-Santa-Kroche-vo-Florentsii6.jpg?fit=1200%2C801&amp;ssl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60851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s://set-travel.com/images/Natalia/Italy_Houses_Temples_Florence_Cathedral_Dome_515994_1280x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94521"/>
            <a:ext cx="4032447" cy="2858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Милан</a:t>
            </a:r>
            <a:endParaRPr lang="ru-RU" dirty="0"/>
          </a:p>
        </p:txBody>
      </p:sp>
      <p:pic>
        <p:nvPicPr>
          <p:cNvPr id="64514" name="Picture 2" descr="https://aviamow.ru/app/uploads/2017/11/MIL-93c05-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640960" cy="429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470648" cy="43924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chemeClr val="accent1"/>
                </a:solidFill>
              </a:rPr>
              <a:t>Проблема :</a:t>
            </a:r>
            <a:r>
              <a:rPr lang="ru-RU" dirty="0" smtClean="0">
                <a:solidFill>
                  <a:schemeClr val="accent1"/>
                </a:solidFill>
              </a:rPr>
              <a:t> изобретения Леонардо да Винчи миф или реальность.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sz="4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70648" cy="55309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Цель проекта: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Выяснить является ли танк Леонардо да Винчи великим изобретением.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6251024"/>
          </a:xfrm>
        </p:spPr>
        <p:txBody>
          <a:bodyPr>
            <a:normAutofit/>
          </a:bodyPr>
          <a:lstStyle/>
          <a:p>
            <a:pPr lvl="0"/>
            <a:r>
              <a:rPr lang="ru-RU" sz="3600" b="1" i="1" dirty="0" smtClean="0">
                <a:solidFill>
                  <a:schemeClr val="accent1"/>
                </a:solidFill>
              </a:rPr>
              <a:t>Задачи: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i="1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1. Изучить и проанализировать литературу по теме.          </a:t>
            </a:r>
            <a:br>
              <a:rPr lang="ru-RU" sz="3600" dirty="0" smtClean="0"/>
            </a:br>
            <a:r>
              <a:rPr lang="ru-RU" sz="3600" dirty="0" smtClean="0"/>
              <a:t>2.Познакомиться с  методикой создания макета.</a:t>
            </a:r>
            <a:br>
              <a:rPr lang="ru-RU" sz="3600" dirty="0" smtClean="0"/>
            </a:br>
            <a:r>
              <a:rPr lang="ru-RU" sz="3600" dirty="0" smtClean="0"/>
              <a:t>3.   Изготовить макет танка Леонардо да Винчи.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3354</TotalTime>
  <Words>163</Words>
  <Application>Microsoft Office PowerPoint</Application>
  <PresentationFormat>Экран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Яркая</vt:lpstr>
      <vt:lpstr>Проект: «Изобретения Леонардо да Винчи миф или реальность»       Автор проекта: Ларионов Иван,   6а класс Руководитель: Трубникова Татьяна Григорьевна       Озерск 2018-2019   </vt:lpstr>
      <vt:lpstr>В 1466 Леонардо да Винчи поступает в мастерскую Верроккьо подмастерьем художника во Флоренции</vt:lpstr>
      <vt:lpstr>Мастерская  Верроккьо</vt:lpstr>
      <vt:lpstr>Так выглядел Леонардо да Винчи когда закончил обучение у Верроккьо </vt:lpstr>
      <vt:lpstr>Так выглядят эти места сейчас</vt:lpstr>
      <vt:lpstr>Город Милан</vt:lpstr>
      <vt:lpstr> Проблема : изобретения Леонардо да Винчи миф или реальность.  </vt:lpstr>
      <vt:lpstr>Цель проекта: Выяснить является ли танк Леонардо да Винчи великим изобретением.   </vt:lpstr>
      <vt:lpstr>Задачи:    1. Изучить и проанализировать литературу по теме.           2.Познакомиться с  методикой создания макета. 3.   Изготовить макет танка Леонардо да Винчи.     </vt:lpstr>
      <vt:lpstr>Слайд 10</vt:lpstr>
      <vt:lpstr>Впоследствии  Леонардо да Винчи создаёт такие произведения профессиональной деятельности:  «Вертолёт»</vt:lpstr>
      <vt:lpstr>«Самолёт»</vt:lpstr>
      <vt:lpstr>«Парашют»</vt:lpstr>
      <vt:lpstr>«Кран» </vt:lpstr>
      <vt:lpstr>«Молоточная система»</vt:lpstr>
      <vt:lpstr>«Экскаватор»</vt:lpstr>
      <vt:lpstr> «Винтовая лестница»</vt:lpstr>
      <vt:lpstr>«Здание-лабиринт»</vt:lpstr>
      <vt:lpstr>«Поворотный мост»</vt:lpstr>
      <vt:lpstr>«Самоподдерживающийся мост»</vt:lpstr>
      <vt:lpstr>«Подвесной мост»</vt:lpstr>
      <vt:lpstr>«Мост для турецкого султана»</vt:lpstr>
      <vt:lpstr>«Город будущего»</vt:lpstr>
      <vt:lpstr>«Гигантский арбалет»</vt:lpstr>
      <vt:lpstr>«Паровая пушка»</vt:lpstr>
      <vt:lpstr>«Вечный двигатель не оправдавший себя»</vt:lpstr>
      <vt:lpstr>Сначала я нашёл чертежи и представил как будет выглядеть танк …</vt:lpstr>
      <vt:lpstr>Но как оказалось позже у танка была очень трудная форма, достижение которой отняли много времени сил и попыток из-за не очень подходящего материала</vt:lpstr>
      <vt:lpstr>В итоге у меня получился такой танк. Я согласен, у меня есть  недочёты и всё же, я считаю, что достиг  своей  задачи    </vt:lpstr>
      <vt:lpstr>Заключение: Изучив литературу, работая над макетом танка, я пришел к выводу, что Леонардо да Винчи имел способность очень просто, доступно отобразить и схематично передать на своих чертежах  сложный замысел конструкции своих изобретений.  Он был еще и гениальным архитектором. Это становится понятно, когда собираешь модели  его изобретений сам.  Конструкторские навыки да Винчи намного опередили свое время. Если бы они были воплощены в реальных изобретениях, кто знает, может быть, революция в мире техники случилась бы куда раньше. С другой стороны, многие из эскизов да Винчи невозможно было реализовать с помощью инструментов 15-16 века. </vt:lpstr>
      <vt:lpstr> Зато в 21 веке многие инженеры с удовольствием принялись за реализацию проектов Леонардо да Винчи и выяснили, что те действительно работают. И работали бы, если бы Леонардо да Винчи смог их реализовать.  Знакомясь с наследием Леонардо да Винчи, становится понятно, что инженерных изобретений у него много и они действительно работают. Леонардо да Винчи дал немало технических идей, которые реализовали его потомки. А некоторые идеи, возможно, ждут своей реализации. Следовательно, изобретения Леонардо да Винчи не миф, а реальность.  </vt:lpstr>
      <vt:lpstr> Работая над проектом,  я научился работать с литературой и анализировать её, составлять чертежи, производить расчеты, конструировать.     Считаю, что мой проект может быть интересен для учащихся на уроках истории, мировой художественной культуры, технологии, внеурочной деятельности. </vt:lpstr>
      <vt:lpstr>Список литературы 1. Алферова М. Леонардо да Винчи. Настоящая история гения, М. , 2008. 2. Жизнь Леонардо да Винчи — телевизионный мини-сериал режиссёра Ренато Кастеллани, получивший награду «Золотой глобус» в 1973 году. Впервые выпущен на экран телекомпанией RAI в 1971 году, в США издан CBS Broadcasting Inc. По его мотивам создана одноимённая книга. 3. Машины Леонардо да Винчи. Тайны и изобретения в рукописях ученого, М. , 2014 4. Непомнящий Н. Леонардо да Винчи. Опередивший время, М. , 2004  5. Рымаренко О. Леонардо да Винчи. Жизнь и открытия, С-П., 2001.  </vt:lpstr>
      <vt:lpstr> Интернет ресурсы - http://kakizobreli.ru/izobreteniya-leonardo-da-vinchi/ https://sites.google.com/site/leonardo123vinchi/biografia/ziznennyj-put-leonardo-da-vinci - http://rushist.com/index.php/world-art/2287-leonardo-da-vinchi-biografiya 77https://ru.wikipedia.org/wiki/%D0%9B%D0%B5%D0%BE%D0%BD%D0%B0%D1%80%D0%B4%D0%BE_%D0%B4%D0%B0_%D0%92%D0%B8%D0%BD%D1%87%D0%B8 - https://ethnomir.ru/articles/izobreteniya-velikogo-leonardo-da-vinchi/ - научно-популярный портал Naked Science -  https://artchive.ru/leonardodavinci     https://inosmi.ru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«Леонардо да Винчи великий изобретатель» проект по истории  ученика 6 «а» класса Ларионова Ивана</dc:title>
  <dc:creator>Админ</dc:creator>
  <cp:lastModifiedBy>Админ</cp:lastModifiedBy>
  <cp:revision>9</cp:revision>
  <dcterms:created xsi:type="dcterms:W3CDTF">2019-04-22T14:06:24Z</dcterms:created>
  <dcterms:modified xsi:type="dcterms:W3CDTF">2019-04-27T02:52:19Z</dcterms:modified>
</cp:coreProperties>
</file>